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7" r:id="rId2"/>
    <p:sldId id="266" r:id="rId3"/>
    <p:sldId id="263" r:id="rId4"/>
    <p:sldId id="279" r:id="rId5"/>
    <p:sldId id="264" r:id="rId6"/>
    <p:sldId id="268" r:id="rId7"/>
    <p:sldId id="281" r:id="rId8"/>
    <p:sldId id="274" r:id="rId9"/>
    <p:sldId id="277" r:id="rId10"/>
    <p:sldId id="283" r:id="rId11"/>
    <p:sldId id="285" r:id="rId12"/>
    <p:sldId id="284" r:id="rId13"/>
    <p:sldId id="276" r:id="rId14"/>
    <p:sldId id="286" r:id="rId15"/>
    <p:sldId id="282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64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1. Votre entreprise : contexte et besoins</a:t>
          </a:r>
          <a:endParaRPr lang="en-US" dirty="0">
            <a:solidFill>
              <a:schemeClr val="bg1"/>
            </a:solidFill>
          </a:endParaRPr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2. Solution fonctionnelle proposée</a:t>
          </a:r>
          <a:endParaRPr lang="en-US" dirty="0">
            <a:solidFill>
              <a:schemeClr val="bg1"/>
            </a:solidFill>
          </a:endParaRPr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>
              <a:solidFill>
                <a:schemeClr val="bg1"/>
              </a:solidFill>
            </a:rPr>
            <a:t>3. Solution technique proposée</a:t>
          </a:r>
          <a:endParaRPr lang="en-US" dirty="0">
            <a:solidFill>
              <a:schemeClr val="bg1"/>
            </a:solidFill>
          </a:endParaRPr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84AA3E29-D624-4D2C-93DC-12BCDDF7AE8D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88B84DD9-C1D3-4C5A-84A4-263DB8CE1B02}" type="pres">
      <dgm:prSet presAssocID="{F88CC883-F01D-4FB0-89B2-1F7336C7C6BB}" presName="compNode" presStyleCnt="0"/>
      <dgm:spPr/>
    </dgm:pt>
    <dgm:pt modelId="{C98BBD3E-29B4-4601-B6A2-5940F1D01941}" type="pres">
      <dgm:prSet presAssocID="{F88CC883-F01D-4FB0-89B2-1F7336C7C6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741BF50-1077-488E-BFDB-F9BE2EA21158}" type="pres">
      <dgm:prSet presAssocID="{F88CC883-F01D-4FB0-89B2-1F7336C7C6BB}" presName="spaceRect" presStyleCnt="0"/>
      <dgm:spPr/>
    </dgm:pt>
    <dgm:pt modelId="{7A7950E1-89C1-420D-9C60-58D3F5556CB4}" type="pres">
      <dgm:prSet presAssocID="{F88CC883-F01D-4FB0-89B2-1F7336C7C6BB}" presName="textRect" presStyleLbl="revTx" presStyleIdx="0" presStyleCnt="3">
        <dgm:presLayoutVars>
          <dgm:chMax val="1"/>
          <dgm:chPref val="1"/>
        </dgm:presLayoutVars>
      </dgm:prSet>
      <dgm:spPr/>
    </dgm:pt>
    <dgm:pt modelId="{223AA5EA-EB1D-4414-8580-389C6D82F4AF}" type="pres">
      <dgm:prSet presAssocID="{C4A7D2A2-5751-4951-A51D-F3A73DA57EC3}" presName="sibTrans" presStyleCnt="0"/>
      <dgm:spPr/>
    </dgm:pt>
    <dgm:pt modelId="{02B4A137-203F-4733-AC0E-1961AA25536D}" type="pres">
      <dgm:prSet presAssocID="{750AF701-9ADC-41B1-ABA3-FC89373A478F}" presName="compNode" presStyleCnt="0"/>
      <dgm:spPr/>
    </dgm:pt>
    <dgm:pt modelId="{1B5AC84A-22D4-43EE-8737-7F2D4F6D41DF}" type="pres">
      <dgm:prSet presAssocID="{750AF701-9ADC-41B1-ABA3-FC89373A47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B7151C-BC52-4DFF-B354-D33972E338E7}" type="pres">
      <dgm:prSet presAssocID="{750AF701-9ADC-41B1-ABA3-FC89373A478F}" presName="spaceRect" presStyleCnt="0"/>
      <dgm:spPr/>
    </dgm:pt>
    <dgm:pt modelId="{277E4B3B-6CBF-4233-B4FA-973EA9EC327C}" type="pres">
      <dgm:prSet presAssocID="{750AF701-9ADC-41B1-ABA3-FC89373A478F}" presName="textRect" presStyleLbl="revTx" presStyleIdx="1" presStyleCnt="3">
        <dgm:presLayoutVars>
          <dgm:chMax val="1"/>
          <dgm:chPref val="1"/>
        </dgm:presLayoutVars>
      </dgm:prSet>
      <dgm:spPr/>
    </dgm:pt>
    <dgm:pt modelId="{27345F0E-8AF1-47BD-BFE2-354B9D9AC1CC}" type="pres">
      <dgm:prSet presAssocID="{B45AD2AA-8DEA-42B6-9E45-619A764F761C}" presName="sibTrans" presStyleCnt="0"/>
      <dgm:spPr/>
    </dgm:pt>
    <dgm:pt modelId="{9B569263-5DA3-455E-869C-75FE1764AF73}" type="pres">
      <dgm:prSet presAssocID="{2F210938-9A7B-4406-B205-A970C7B1190C}" presName="compNode" presStyleCnt="0"/>
      <dgm:spPr/>
    </dgm:pt>
    <dgm:pt modelId="{4E1EFABE-5AE3-46DD-AAEA-CD79D5F51935}" type="pres">
      <dgm:prSet presAssocID="{2F210938-9A7B-4406-B205-A970C7B11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6D2B74F-6169-4BF3-BF03-DEAB35972BB8}" type="pres">
      <dgm:prSet presAssocID="{2F210938-9A7B-4406-B205-A970C7B1190C}" presName="spaceRect" presStyleCnt="0"/>
      <dgm:spPr/>
    </dgm:pt>
    <dgm:pt modelId="{15BA469D-6DD5-4A18-9EDF-C23144718DF2}" type="pres">
      <dgm:prSet presAssocID="{2F210938-9A7B-4406-B205-A970C7B119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C412B95C-5E9D-AA4C-89DE-E53BA0EFE66E}" type="presOf" srcId="{286C183D-7172-453D-AF66-A9EE520CED90}" destId="{84AA3E29-D624-4D2C-93DC-12BCDDF7AE8D}" srcOrd="0" destOrd="0" presId="urn:microsoft.com/office/officeart/2018/2/layout/IconLabelList"/>
    <dgm:cxn modelId="{5259AFB2-A463-CD46-AF80-FFD79644F753}" type="presOf" srcId="{750AF701-9ADC-41B1-ABA3-FC89373A478F}" destId="{277E4B3B-6CBF-4233-B4FA-973EA9EC327C}" srcOrd="0" destOrd="0" presId="urn:microsoft.com/office/officeart/2018/2/layout/Icon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309C6AE7-A6A0-E148-96B7-56C50756D2F3}" type="presOf" srcId="{F88CC883-F01D-4FB0-89B2-1F7336C7C6BB}" destId="{7A7950E1-89C1-420D-9C60-58D3F5556CB4}" srcOrd="0" destOrd="0" presId="urn:microsoft.com/office/officeart/2018/2/layout/IconLabelList"/>
    <dgm:cxn modelId="{FB2A85FA-EED7-DC40-A59E-954321A80132}" type="presOf" srcId="{2F210938-9A7B-4406-B205-A970C7B1190C}" destId="{15BA469D-6DD5-4A18-9EDF-C23144718DF2}" srcOrd="0" destOrd="0" presId="urn:microsoft.com/office/officeart/2018/2/layout/IconLabelList"/>
    <dgm:cxn modelId="{D8B8C814-6068-9444-98E4-26E5B335DC3F}" type="presParOf" srcId="{84AA3E29-D624-4D2C-93DC-12BCDDF7AE8D}" destId="{88B84DD9-C1D3-4C5A-84A4-263DB8CE1B02}" srcOrd="0" destOrd="0" presId="urn:microsoft.com/office/officeart/2018/2/layout/IconLabelList"/>
    <dgm:cxn modelId="{D4F2C4AB-6F5C-4343-9355-EABB73D416CD}" type="presParOf" srcId="{88B84DD9-C1D3-4C5A-84A4-263DB8CE1B02}" destId="{C98BBD3E-29B4-4601-B6A2-5940F1D01941}" srcOrd="0" destOrd="0" presId="urn:microsoft.com/office/officeart/2018/2/layout/IconLabelList"/>
    <dgm:cxn modelId="{72645382-3C2B-734E-A2EC-98801A88F616}" type="presParOf" srcId="{88B84DD9-C1D3-4C5A-84A4-263DB8CE1B02}" destId="{E741BF50-1077-488E-BFDB-F9BE2EA21158}" srcOrd="1" destOrd="0" presId="urn:microsoft.com/office/officeart/2018/2/layout/IconLabelList"/>
    <dgm:cxn modelId="{AF15386E-FC22-8347-A099-0BA0811EEC0B}" type="presParOf" srcId="{88B84DD9-C1D3-4C5A-84A4-263DB8CE1B02}" destId="{7A7950E1-89C1-420D-9C60-58D3F5556CB4}" srcOrd="2" destOrd="0" presId="urn:microsoft.com/office/officeart/2018/2/layout/IconLabelList"/>
    <dgm:cxn modelId="{B323C601-8359-2D49-855B-134C171E16C5}" type="presParOf" srcId="{84AA3E29-D624-4D2C-93DC-12BCDDF7AE8D}" destId="{223AA5EA-EB1D-4414-8580-389C6D82F4AF}" srcOrd="1" destOrd="0" presId="urn:microsoft.com/office/officeart/2018/2/layout/IconLabelList"/>
    <dgm:cxn modelId="{08A91455-DB57-9E42-A0AC-184F2C456EE1}" type="presParOf" srcId="{84AA3E29-D624-4D2C-93DC-12BCDDF7AE8D}" destId="{02B4A137-203F-4733-AC0E-1961AA25536D}" srcOrd="2" destOrd="0" presId="urn:microsoft.com/office/officeart/2018/2/layout/IconLabelList"/>
    <dgm:cxn modelId="{3DB59F78-477E-8C46-A89A-9626960A0837}" type="presParOf" srcId="{02B4A137-203F-4733-AC0E-1961AA25536D}" destId="{1B5AC84A-22D4-43EE-8737-7F2D4F6D41DF}" srcOrd="0" destOrd="0" presId="urn:microsoft.com/office/officeart/2018/2/layout/IconLabelList"/>
    <dgm:cxn modelId="{163166ED-70D3-F14E-9759-B70FD4BC4243}" type="presParOf" srcId="{02B4A137-203F-4733-AC0E-1961AA25536D}" destId="{DEB7151C-BC52-4DFF-B354-D33972E338E7}" srcOrd="1" destOrd="0" presId="urn:microsoft.com/office/officeart/2018/2/layout/IconLabelList"/>
    <dgm:cxn modelId="{BC3E64DF-4669-3240-935D-BC8DE0441F6B}" type="presParOf" srcId="{02B4A137-203F-4733-AC0E-1961AA25536D}" destId="{277E4B3B-6CBF-4233-B4FA-973EA9EC327C}" srcOrd="2" destOrd="0" presId="urn:microsoft.com/office/officeart/2018/2/layout/IconLabelList"/>
    <dgm:cxn modelId="{8B20B903-5E81-7A43-8943-932B06BEAD07}" type="presParOf" srcId="{84AA3E29-D624-4D2C-93DC-12BCDDF7AE8D}" destId="{27345F0E-8AF1-47BD-BFE2-354B9D9AC1CC}" srcOrd="3" destOrd="0" presId="urn:microsoft.com/office/officeart/2018/2/layout/IconLabelList"/>
    <dgm:cxn modelId="{585CB52B-3F18-F44A-B0E3-0D95C14676D4}" type="presParOf" srcId="{84AA3E29-D624-4D2C-93DC-12BCDDF7AE8D}" destId="{9B569263-5DA3-455E-869C-75FE1764AF73}" srcOrd="4" destOrd="0" presId="urn:microsoft.com/office/officeart/2018/2/layout/IconLabelList"/>
    <dgm:cxn modelId="{D116789F-A2D5-FB4C-A8CC-46B4653B520E}" type="presParOf" srcId="{9B569263-5DA3-455E-869C-75FE1764AF73}" destId="{4E1EFABE-5AE3-46DD-AAEA-CD79D5F51935}" srcOrd="0" destOrd="0" presId="urn:microsoft.com/office/officeart/2018/2/layout/IconLabelList"/>
    <dgm:cxn modelId="{89B8C1C1-E3D2-8447-9A12-BB0ECA7AAE7D}" type="presParOf" srcId="{9B569263-5DA3-455E-869C-75FE1764AF73}" destId="{D6D2B74F-6169-4BF3-BF03-DEAB35972BB8}" srcOrd="1" destOrd="0" presId="urn:microsoft.com/office/officeart/2018/2/layout/IconLabelList"/>
    <dgm:cxn modelId="{9206AE1D-0C54-D944-B0E9-C359F448EA64}" type="presParOf" srcId="{9B569263-5DA3-455E-869C-75FE1764AF73}" destId="{15BA469D-6DD5-4A18-9EDF-C23144718DF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BBD3E-29B4-4601-B6A2-5940F1D01941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950E1-89C1-420D-9C60-58D3F5556CB4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1. Votre entreprise : contexte et besoins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38168" y="1887237"/>
        <a:ext cx="2683800" cy="720000"/>
      </dsp:txXfrm>
    </dsp:sp>
    <dsp:sp modelId="{1B5AC84A-22D4-43EE-8737-7F2D4F6D41DF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E4B3B-6CBF-4233-B4FA-973EA9EC327C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2. Solution fonctionnelle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3491634" y="1887237"/>
        <a:ext cx="2683800" cy="720000"/>
      </dsp:txXfrm>
    </dsp:sp>
    <dsp:sp modelId="{4E1EFABE-5AE3-46DD-AAEA-CD79D5F51935}">
      <dsp:nvSpPr>
        <dsp:cNvPr id="0" name=""/>
        <dsp:cNvSpPr/>
      </dsp:nvSpPr>
      <dsp:spPr>
        <a:xfrm>
          <a:off x="2652946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A469D-6DD5-4A18-9EDF-C23144718DF2}">
      <dsp:nvSpPr>
        <dsp:cNvPr id="0" name=""/>
        <dsp:cNvSpPr/>
      </dsp:nvSpPr>
      <dsp:spPr>
        <a:xfrm>
          <a:off x="1914901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chemeClr val="bg1"/>
              </a:solidFill>
            </a:rPr>
            <a:t>3. Solution technique proposée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914901" y="4839023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BC0-31E2-F840-BFE4-8E6E90326383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791FF-0D70-BE4C-8139-A9297FFEE4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0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86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2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9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84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14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79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11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53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56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2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5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14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8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89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8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5E208-7D3B-7E40-8085-C5996EEE4BD8}" type="datetimeFigureOut">
              <a:rPr lang="fr-FR" smtClean="0"/>
              <a:t>10/01/2019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1913-620F-0445-BB6C-DE0D908EF5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32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4 Openclassrooms : Analysez les besoins de votre client pour son groupe de pizzerias</a:t>
            </a:r>
          </a:p>
          <a:p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537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FAE93-BC4F-8B47-AF99-90E6771C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client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73CAA3C5-1539-C04F-AB66-B99DD954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0"/>
            <a:ext cx="7556378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3F1214-1742-C443-AC90-7DA31728317B}"/>
              </a:ext>
            </a:extLst>
          </p:cNvPr>
          <p:cNvSpPr txBox="1"/>
          <p:nvPr/>
        </p:nvSpPr>
        <p:spPr>
          <a:xfrm>
            <a:off x="8377326" y="2675103"/>
            <a:ext cx="27201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</a:t>
            </a: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les produits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Passer une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le statut de la commande </a:t>
            </a:r>
          </a:p>
        </p:txBody>
      </p:sp>
    </p:spTree>
    <p:extLst>
      <p:ext uri="{BB962C8B-B14F-4D97-AF65-F5344CB8AC3E}">
        <p14:creationId xmlns:p14="http://schemas.microsoft.com/office/powerpoint/2010/main" val="3070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10216-C8B9-974B-9F5D-7AEEFE04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1862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restaurant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06B4D34-1E1C-CF46-BBE9-0CDFAE52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73" y="186267"/>
            <a:ext cx="6426660" cy="63784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708CD7-A09D-184C-A40C-8E1602422B06}"/>
              </a:ext>
            </a:extLst>
          </p:cNvPr>
          <p:cNvSpPr txBox="1"/>
          <p:nvPr/>
        </p:nvSpPr>
        <p:spPr>
          <a:xfrm>
            <a:off x="338667" y="2243299"/>
            <a:ext cx="40947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Employé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Prendre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Donner commande</a:t>
            </a:r>
          </a:p>
          <a:p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Pizzaiolo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aide-mémoire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Préparer commande</a:t>
            </a:r>
          </a:p>
          <a:p>
            <a:pPr marL="457200" indent="-457200">
              <a:buFont typeface="Wingdings" pitchFamily="2" charset="2"/>
              <a:buChar char="Ø"/>
            </a:pPr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Livreur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Récupérer commande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Livrer commande</a:t>
            </a:r>
          </a:p>
        </p:txBody>
      </p:sp>
    </p:spTree>
    <p:extLst>
      <p:ext uri="{BB962C8B-B14F-4D97-AF65-F5344CB8AC3E}">
        <p14:creationId xmlns:p14="http://schemas.microsoft.com/office/powerpoint/2010/main" val="373139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A7F7D2-A11F-454E-A97E-990CF518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56859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Use case – Interface web générale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47320285-B662-2D4A-A6F1-610D02778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4" y="0"/>
            <a:ext cx="7572586" cy="69426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11BE37-9CEC-7749-8AD5-DC05725AEC99}"/>
              </a:ext>
            </a:extLst>
          </p:cNvPr>
          <p:cNvSpPr txBox="1"/>
          <p:nvPr/>
        </p:nvSpPr>
        <p:spPr>
          <a:xfrm>
            <a:off x="338667" y="2243299"/>
            <a:ext cx="40947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Manager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Gérer la carte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Lire les avis clients</a:t>
            </a:r>
          </a:p>
          <a:p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fr-FR" sz="24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Patron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Lire les avis clients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Motiver équipe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Faire de la publicité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Consulter statistiques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Approvisionner stocks</a:t>
            </a:r>
          </a:p>
        </p:txBody>
      </p:sp>
    </p:spTree>
    <p:extLst>
      <p:ext uri="{BB962C8B-B14F-4D97-AF65-F5344CB8AC3E}">
        <p14:creationId xmlns:p14="http://schemas.microsoft.com/office/powerpoint/2010/main" val="197777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>
            <a:extLst>
              <a:ext uri="{FF2B5EF4-FFF2-40B4-BE49-F238E27FC236}">
                <a16:creationId xmlns:a16="http://schemas.microsoft.com/office/drawing/2014/main" id="{8D7A6EF0-75FA-3740-A457-5E905A24C70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" b="4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54682-E5CA-7142-A387-EEF56450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8DDFF56-60DD-4E40-8D37-CFF54DF87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2" y="0"/>
            <a:ext cx="12166078" cy="7008967"/>
          </a:xfrm>
        </p:spPr>
      </p:pic>
    </p:spTree>
    <p:extLst>
      <p:ext uri="{BB962C8B-B14F-4D97-AF65-F5344CB8AC3E}">
        <p14:creationId xmlns:p14="http://schemas.microsoft.com/office/powerpoint/2010/main" val="53341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3.</a:t>
            </a:r>
            <a:r>
              <a:rPr lang="en-US" sz="7400" dirty="0"/>
              <a:t> </a:t>
            </a:r>
            <a:r>
              <a:rPr lang="fr-FR" sz="8000" dirty="0"/>
              <a:t>Solution technique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007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 3">
            <a:extLst>
              <a:ext uri="{FF2B5EF4-FFF2-40B4-BE49-F238E27FC236}">
                <a16:creationId xmlns:a16="http://schemas.microsoft.com/office/drawing/2014/main" id="{7C516445-B88F-2140-92F3-88682E5ED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t="4882" b="13002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7B9A67-5142-9340-BF12-1B771184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Front-end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8802D5A-9C12-9248-B3D6-9D74BC53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40" y="1098791"/>
            <a:ext cx="5744685" cy="4726276"/>
          </a:xfrm>
        </p:spPr>
        <p:txBody>
          <a:bodyPr anchor="ctr">
            <a:normAutofit/>
          </a:bodyPr>
          <a:lstStyle/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HTML</a:t>
            </a:r>
          </a:p>
          <a:p>
            <a:pPr algn="ctr">
              <a:buFont typeface="Wingdings" pitchFamily="2" charset="2"/>
              <a:buChar char="v"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CSS</a:t>
            </a:r>
          </a:p>
          <a:p>
            <a:pPr marL="0" indent="0" algn="ctr">
              <a:buNone/>
            </a:pPr>
            <a:endParaRPr lang="fr-FR" sz="44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JavaScript (jQuery)</a:t>
            </a:r>
          </a:p>
        </p:txBody>
      </p:sp>
    </p:spTree>
    <p:extLst>
      <p:ext uri="{BB962C8B-B14F-4D97-AF65-F5344CB8AC3E}">
        <p14:creationId xmlns:p14="http://schemas.microsoft.com/office/powerpoint/2010/main" val="258731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D86C7A-8E00-8647-9107-DF125AFA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95858"/>
            <a:ext cx="3200400" cy="1325563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latin typeface="American Typewriter" panose="02090604020004020304" pitchFamily="18" charset="77"/>
              </a:rPr>
              <a:t>Pourquoi ces langages</a:t>
            </a:r>
            <a:r>
              <a:rPr lang="fr-FR" sz="3200" dirty="0">
                <a:latin typeface="American Typewriter" panose="02090604020004020304" pitchFamily="18" charset="77"/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7A4F11-B808-4B5D-A134-8FF50527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7" y="1765830"/>
            <a:ext cx="3968168" cy="4796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latin typeface="American Typewriter" panose="02090604020004020304" pitchFamily="18" charset="77"/>
              </a:rPr>
              <a:t>principaux langages web servant à la création de sites web</a:t>
            </a:r>
            <a:endParaRPr lang="en-US" sz="2400" dirty="0">
              <a:latin typeface="American Typewriter" panose="02090604020004020304" pitchFamily="18" charset="77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055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4DF86B8D-1521-C040-AF5F-3F19ED609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3" b="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5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3A7FA1-0B0A-8941-80F6-67C55F1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278BA-6EA4-CF4F-BD04-4728ACA1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54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L’application back-end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1C2872-F441-714C-9DF4-43D036D7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0"/>
            <a:ext cx="7036621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Python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Django</a:t>
            </a:r>
          </a:p>
          <a:p>
            <a:pPr marL="0" indent="0" algn="ctr">
              <a:buNone/>
            </a:pPr>
            <a:endParaRPr lang="fr-FR" sz="4800" dirty="0">
              <a:solidFill>
                <a:srgbClr val="FFFFFF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>
              <a:buFont typeface="Wingdings" pitchFamily="2" charset="2"/>
              <a:buChar char="v"/>
            </a:pP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270356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626FB4-BCA3-4E4A-AE0E-ECA21A28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816661"/>
            <a:ext cx="3112094" cy="11592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EA567C-46A9-C840-ACE4-DFB58F80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5012369"/>
            <a:ext cx="2346459" cy="1214292"/>
          </a:xfrm>
          <a:prstGeom prst="rect">
            <a:avLst/>
          </a:prstGeom>
        </p:spPr>
      </p:pic>
      <p:pic>
        <p:nvPicPr>
          <p:cNvPr id="32" name="Espace réservé du contenu 4">
            <a:extLst>
              <a:ext uri="{FF2B5EF4-FFF2-40B4-BE49-F238E27FC236}">
                <a16:creationId xmlns:a16="http://schemas.microsoft.com/office/drawing/2014/main" id="{64D5784E-D879-5241-814C-6E5C9F60B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90" y="3133476"/>
            <a:ext cx="1858273" cy="1858273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2E0A31-2AD5-46FA-B533-1925AB5B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52" y="186267"/>
            <a:ext cx="5472147" cy="667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000" b="1" dirty="0">
                <a:latin typeface="American Typewriter" panose="02090604020004020304" pitchFamily="18" charset="77"/>
              </a:rPr>
              <a:t>Pourquoi ces langages ?</a:t>
            </a:r>
            <a:endParaRPr lang="fr-FR" sz="2000" dirty="0"/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Langage polyvalent, </a:t>
            </a:r>
            <a:r>
              <a:rPr lang="fr-FR" sz="2000" dirty="0" err="1">
                <a:latin typeface="American Typewriter" panose="02090604020004020304" pitchFamily="18" charset="77"/>
              </a:rPr>
              <a:t>multiplaterforme</a:t>
            </a:r>
            <a:r>
              <a:rPr lang="fr-FR" sz="2000" dirty="0">
                <a:latin typeface="American Typewriter" panose="02090604020004020304" pitchFamily="18" charset="77"/>
              </a:rPr>
              <a:t> et </a:t>
            </a:r>
            <a:r>
              <a:rPr lang="fr-FR" sz="2000" dirty="0" err="1">
                <a:latin typeface="American Typewriter" panose="02090604020004020304" pitchFamily="18" charset="77"/>
              </a:rPr>
              <a:t>opensource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Standard de l’industrie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Django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Framework le plus populaire de Python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Architecture MVT (Model – </a:t>
            </a:r>
            <a:r>
              <a:rPr lang="fr-FR" sz="2000" dirty="0" err="1">
                <a:latin typeface="American Typewriter" panose="02090604020004020304" pitchFamily="18" charset="77"/>
              </a:rPr>
              <a:t>View</a:t>
            </a:r>
            <a:r>
              <a:rPr lang="fr-FR" sz="2000" dirty="0">
                <a:latin typeface="American Typewriter" panose="02090604020004020304" pitchFamily="18" charset="77"/>
              </a:rPr>
              <a:t> – Template)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Profitable au travail collaboratif </a:t>
            </a: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latin typeface="American Typewriter" panose="02090604020004020304" pitchFamily="18" charset="77"/>
              </a:rPr>
              <a:t>MySQL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Base de données open source la plus populaire au monde</a:t>
            </a: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Utilisation plus répandue que celle de </a:t>
            </a:r>
            <a:r>
              <a:rPr lang="fr-FR" sz="2000" dirty="0" err="1">
                <a:latin typeface="American Typewriter" panose="02090604020004020304" pitchFamily="18" charset="77"/>
              </a:rPr>
              <a:t>PostGreSQL</a:t>
            </a:r>
            <a:endParaRPr lang="fr-FR" sz="20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latin typeface="American Typewriter" panose="02090604020004020304" pitchFamily="18" charset="77"/>
              </a:rPr>
              <a:t>Pas de tests d’intégrité donc plus rapide</a:t>
            </a:r>
          </a:p>
        </p:txBody>
      </p:sp>
    </p:spTree>
    <p:extLst>
      <p:ext uri="{BB962C8B-B14F-4D97-AF65-F5344CB8AC3E}">
        <p14:creationId xmlns:p14="http://schemas.microsoft.com/office/powerpoint/2010/main" val="27096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9337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1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1. </a:t>
            </a:r>
            <a:r>
              <a:rPr lang="en-US" sz="7400" dirty="0" err="1">
                <a:solidFill>
                  <a:srgbClr val="FFFFFF"/>
                </a:solidFill>
              </a:rPr>
              <a:t>Votre</a:t>
            </a:r>
            <a:r>
              <a:rPr lang="en-US" sz="7400" dirty="0">
                <a:solidFill>
                  <a:srgbClr val="FFFFFF"/>
                </a:solidFill>
              </a:rPr>
              <a:t> </a:t>
            </a:r>
            <a:r>
              <a:rPr lang="en-US" sz="7400" dirty="0" err="1">
                <a:solidFill>
                  <a:srgbClr val="FFFFFF"/>
                </a:solidFill>
              </a:rPr>
              <a:t>entreprise</a:t>
            </a:r>
            <a:r>
              <a:rPr lang="en-US" sz="7400" dirty="0">
                <a:solidFill>
                  <a:srgbClr val="FFFFFF"/>
                </a:solidFill>
              </a:rPr>
              <a:t> : </a:t>
            </a:r>
            <a:r>
              <a:rPr lang="en-US" sz="7400" dirty="0" err="1">
                <a:solidFill>
                  <a:srgbClr val="FFFFFF"/>
                </a:solidFill>
              </a:rPr>
              <a:t>contexte</a:t>
            </a:r>
            <a:r>
              <a:rPr lang="en-US" sz="7400" dirty="0">
                <a:solidFill>
                  <a:srgbClr val="FFFFFF"/>
                </a:solidFill>
              </a:rPr>
              <a:t> et </a:t>
            </a:r>
            <a:r>
              <a:rPr lang="en-US" sz="7400" dirty="0" err="1">
                <a:solidFill>
                  <a:srgbClr val="FFFFFF"/>
                </a:solidFill>
              </a:rPr>
              <a:t>besoins</a:t>
            </a:r>
            <a:endParaRPr lang="en-US" sz="7400" dirty="0">
              <a:solidFill>
                <a:srgbClr val="FFFFFF"/>
              </a:solidFill>
            </a:endParaRP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37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6400" cy="41062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749" y="321732"/>
            <a:ext cx="4331704" cy="6214534"/>
          </a:xfrm>
        </p:spPr>
        <p:txBody>
          <a:bodyPr anchor="ctr"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 algn="just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84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sz="26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sz="26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600" dirty="0"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94812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 r="1" b="1172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321732"/>
            <a:ext cx="4329798" cy="6214533"/>
          </a:xfrm>
        </p:spPr>
        <p:txBody>
          <a:bodyPr anchor="ctr">
            <a:normAutofit fontScale="850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800" dirty="0"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800" dirty="0"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6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290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</a:t>
            </a:r>
            <a:r>
              <a:rPr lang="en-US" sz="7400" dirty="0"/>
              <a:t>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654DA9A-4399-A647-8A1C-54CAB54D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49081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CE063EE-0FE7-4D4E-8E82-DE552F2CCFD5}"/>
              </a:ext>
            </a:extLst>
          </p:cNvPr>
          <p:cNvSpPr txBox="1"/>
          <p:nvPr/>
        </p:nvSpPr>
        <p:spPr>
          <a:xfrm>
            <a:off x="6870655" y="415637"/>
            <a:ext cx="47117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Six acteurs principaux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Employé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Pizzaiolo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Livreur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Patron</a:t>
            </a:r>
          </a:p>
          <a:p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Deux acteurs secondaires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Système bancaire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Fournisseur</a:t>
            </a:r>
          </a:p>
        </p:txBody>
      </p:sp>
    </p:spTree>
    <p:extLst>
      <p:ext uri="{BB962C8B-B14F-4D97-AF65-F5344CB8AC3E}">
        <p14:creationId xmlns:p14="http://schemas.microsoft.com/office/powerpoint/2010/main" val="385331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5B5ED3-D6AD-8C46-901A-B8BDA315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1" y="487090"/>
            <a:ext cx="5458121" cy="583914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A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2BA41D1C-F0B4-BE4A-8030-8A485DB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495155"/>
            <a:ext cx="545812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277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369</Words>
  <Application>Microsoft Macintosh PowerPoint</Application>
  <PresentationFormat>Grand écran</PresentationFormat>
  <Paragraphs>107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Heiti TC Medium</vt:lpstr>
      <vt:lpstr>American Typewriter</vt:lpstr>
      <vt:lpstr>Arial</vt:lpstr>
      <vt:lpstr>Calibri</vt:lpstr>
      <vt:lpstr>Calibri Light</vt:lpstr>
      <vt:lpstr>JasmineUPC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Présentation PowerPoint</vt:lpstr>
      <vt:lpstr>Présentation PowerPoint</vt:lpstr>
      <vt:lpstr>Use case – Interface web client</vt:lpstr>
      <vt:lpstr>Use case – Interface web restaurant</vt:lpstr>
      <vt:lpstr>Use case – Interface web générale</vt:lpstr>
      <vt:lpstr>Présentation PowerPoint</vt:lpstr>
      <vt:lpstr>Présentation PowerPoint</vt:lpstr>
      <vt:lpstr>3. Solution technique proposée </vt:lpstr>
      <vt:lpstr>L’application Front-end</vt:lpstr>
      <vt:lpstr>Pourquoi ces langages?</vt:lpstr>
      <vt:lpstr>L’application back-end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19</cp:revision>
  <dcterms:created xsi:type="dcterms:W3CDTF">2019-01-04T17:36:25Z</dcterms:created>
  <dcterms:modified xsi:type="dcterms:W3CDTF">2019-01-10T11:26:56Z</dcterms:modified>
</cp:coreProperties>
</file>